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unito" pitchFamily="2" charset="-7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6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6615951d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6615951d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61b89655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61b89655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61b89659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61b89659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6615951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26615951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6615951d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26615951d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6615951d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26615951d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61b89659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61b89659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26615951d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26615951d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6615951d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6615951d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6615951d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26615951d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b374fcca6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b374fcca6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6883e86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26883e86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6883e867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26883e867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b374fcca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b374fcca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b374fcca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b374fcca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24bf5afe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24bf5afe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24ab979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24ab979b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2016-2021	Ülemineku periood	KOKKU 2016-2022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Tegevusgrupp	592 751,26	188 607,62	781 358,88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Projektid	2 371 003,01	754 430,50	3 125 433,51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Taastevahendid	0	156 822,92	156822,92	3 282 256,43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KOKKU:	2 963 754,27	1 099 861,04	4 063 615,31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24ab979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224ab979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24bf5afe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224bf5afe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24bf5afe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24bf5afe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979975" y="3330850"/>
            <a:ext cx="69858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>
                <a:solidFill>
                  <a:srgbClr val="0000FF"/>
                </a:solidFill>
              </a:rPr>
              <a:t>29.APRILL 2022 </a:t>
            </a:r>
            <a:endParaRPr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>
                <a:solidFill>
                  <a:srgbClr val="0000FF"/>
                </a:solidFill>
              </a:rPr>
              <a:t>ROELA RAHVAMAJA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50" y="1676400"/>
            <a:ext cx="425043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050" y="286700"/>
            <a:ext cx="2387525" cy="9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2200" y="352200"/>
            <a:ext cx="1818514" cy="77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/>
          <p:nvPr/>
        </p:nvSpPr>
        <p:spPr>
          <a:xfrm>
            <a:off x="208725" y="0"/>
            <a:ext cx="4444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Sõmeru Looduse- ja Tehnikamaja - MTÜ “Sõmeru Start”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650" y="882900"/>
            <a:ext cx="4444324" cy="249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324" y="2500700"/>
            <a:ext cx="4186230" cy="235475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 txBox="1"/>
          <p:nvPr/>
        </p:nvSpPr>
        <p:spPr>
          <a:xfrm>
            <a:off x="5031375" y="1906050"/>
            <a:ext cx="3643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Kunda pump track - Viru-Nigula Vallavalitsus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">
            <a:off x="237693" y="806628"/>
            <a:ext cx="4334305" cy="288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225" y="2256425"/>
            <a:ext cx="4252773" cy="264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>
            <a:off x="1205300" y="574625"/>
            <a:ext cx="9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378050" y="406425"/>
            <a:ext cx="4053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Sõmeru Maaelufestival - Rakvere Vallavalitsus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4905250" y="1611725"/>
            <a:ext cx="384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Noorte seikluse ja tervise projektid - MTÜ “Sõmeru Start”</a:t>
            </a:r>
            <a:endParaRPr sz="15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00" y="1049050"/>
            <a:ext cx="4248300" cy="28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420450" y="238250"/>
            <a:ext cx="3545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Lontova seikluspark ja puhkemaja - OÜ TT Lontova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4"/>
          <p:cNvSpPr txBox="1"/>
          <p:nvPr/>
        </p:nvSpPr>
        <p:spPr>
          <a:xfrm>
            <a:off x="5101450" y="1625750"/>
            <a:ext cx="354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200" y="2270850"/>
            <a:ext cx="4081352" cy="27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6625" y="1909975"/>
            <a:ext cx="4400701" cy="293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50" y="979300"/>
            <a:ext cx="4011827" cy="267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518550" y="266275"/>
            <a:ext cx="3531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OÜ Lammasmäe Puhkekeskus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Luksuslik telkmajutus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4572000" y="1387475"/>
            <a:ext cx="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4572000" y="1509775"/>
            <a:ext cx="2844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Olmehoone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600" y="864331"/>
            <a:ext cx="4186225" cy="305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077" y="2269300"/>
            <a:ext cx="4186225" cy="279013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 txBox="1"/>
          <p:nvPr/>
        </p:nvSpPr>
        <p:spPr>
          <a:xfrm>
            <a:off x="280300" y="420450"/>
            <a:ext cx="3882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Grillkoda - Hiiemäe OÜ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4975325" y="1878000"/>
            <a:ext cx="350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Hobukaarik - OÜ Art Dessert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50" y="728300"/>
            <a:ext cx="4386698" cy="3290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/>
          <p:nvPr/>
        </p:nvSpPr>
        <p:spPr>
          <a:xfrm>
            <a:off x="437575" y="215975"/>
            <a:ext cx="4050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Nööpaugumasin - OÜ Lõnga Liisu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7098" y="152400"/>
            <a:ext cx="235319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/>
          <p:nvPr/>
        </p:nvSpPr>
        <p:spPr>
          <a:xfrm>
            <a:off x="2312475" y="4428750"/>
            <a:ext cx="330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Suitsukamber- Täru Lihatööstus OÜ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900" y="1431375"/>
            <a:ext cx="4052101" cy="270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025" y="1933000"/>
            <a:ext cx="4368425" cy="30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/>
          <p:nvPr/>
        </p:nvSpPr>
        <p:spPr>
          <a:xfrm>
            <a:off x="728800" y="784875"/>
            <a:ext cx="3363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Vladislav Koržetsi kalatoitude koolitus Mahu rannas</a:t>
            </a:r>
            <a:endParaRPr sz="15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8"/>
          <p:cNvSpPr txBox="1"/>
          <p:nvPr/>
        </p:nvSpPr>
        <p:spPr>
          <a:xfrm>
            <a:off x="4947225" y="1317400"/>
            <a:ext cx="3363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Ants Uustalu linnulihatoitude koolitus Ööbiku gastronoomiatalus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400" y="82325"/>
            <a:ext cx="3533550" cy="264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5250" y="152400"/>
            <a:ext cx="4142423" cy="310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25" y="2802000"/>
            <a:ext cx="4836925" cy="217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9"/>
          <p:cNvSpPr txBox="1"/>
          <p:nvPr/>
        </p:nvSpPr>
        <p:spPr>
          <a:xfrm>
            <a:off x="5149775" y="3587825"/>
            <a:ext cx="389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Ühisprojekt “Et töö ei tapaks tegijat” õpitoad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275" y="1087925"/>
            <a:ext cx="4502605" cy="3049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5860" y="2278380"/>
            <a:ext cx="4031517" cy="287195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/>
          <p:nvPr/>
        </p:nvSpPr>
        <p:spPr>
          <a:xfrm>
            <a:off x="476500" y="266275"/>
            <a:ext cx="733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Rahvusvahelised noorte koostööprojektid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0"/>
          <p:cNvSpPr txBox="1"/>
          <p:nvPr/>
        </p:nvSpPr>
        <p:spPr>
          <a:xfrm>
            <a:off x="476500" y="666475"/>
            <a:ext cx="332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Amaze Me Leader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0"/>
          <p:cNvSpPr txBox="1"/>
          <p:nvPr/>
        </p:nvSpPr>
        <p:spPr>
          <a:xfrm>
            <a:off x="5373043" y="1788090"/>
            <a:ext cx="27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YEAH</a:t>
            </a:r>
            <a:endParaRPr b="1" dirty="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5" y="1353500"/>
            <a:ext cx="4262323" cy="284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123" y="2654738"/>
            <a:ext cx="4424479" cy="248876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 txBox="1"/>
          <p:nvPr/>
        </p:nvSpPr>
        <p:spPr>
          <a:xfrm>
            <a:off x="4204500" y="379622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7224" y="406413"/>
            <a:ext cx="3812101" cy="234992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1"/>
          <p:cNvSpPr txBox="1"/>
          <p:nvPr/>
        </p:nvSpPr>
        <p:spPr>
          <a:xfrm>
            <a:off x="527900" y="406425"/>
            <a:ext cx="3812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Eesti-sisesed koostööprojektid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1"/>
          <p:cNvSpPr txBox="1"/>
          <p:nvPr/>
        </p:nvSpPr>
        <p:spPr>
          <a:xfrm>
            <a:off x="345725" y="995088"/>
            <a:ext cx="3223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Põhja-Eesti kohalik toit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1"/>
          <p:cNvSpPr txBox="1"/>
          <p:nvPr/>
        </p:nvSpPr>
        <p:spPr>
          <a:xfrm>
            <a:off x="1275375" y="4821150"/>
            <a:ext cx="3699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Viru Leader võrgustiku tugevdamine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1"/>
          <p:cNvSpPr txBox="1"/>
          <p:nvPr/>
        </p:nvSpPr>
        <p:spPr>
          <a:xfrm>
            <a:off x="4793125" y="1163250"/>
            <a:ext cx="4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4975325" y="70075"/>
            <a:ext cx="3615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Pealinnast Piirilinna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      </a:t>
            </a:r>
            <a:r>
              <a:rPr lang="et">
                <a:solidFill>
                  <a:srgbClr val="0000FF"/>
                </a:solidFill>
              </a:rPr>
              <a:t>          </a:t>
            </a:r>
            <a:r>
              <a:rPr lang="et" b="1">
                <a:solidFill>
                  <a:srgbClr val="0000FF"/>
                </a:solidFill>
              </a:rPr>
              <a:t>KES ME OLEME?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37" name="Google Shape;137;p14"/>
          <p:cNvSpPr txBox="1">
            <a:spLocks noGrp="1"/>
          </p:cNvSpPr>
          <p:nvPr>
            <p:ph type="body" idx="1"/>
          </p:nvPr>
        </p:nvSpPr>
        <p:spPr>
          <a:xfrm>
            <a:off x="377025" y="1562200"/>
            <a:ext cx="8185500" cy="28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7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MTÜ Partnerid on asutatud 4.mail 2006.a. 28 liikme poolt.</a:t>
            </a:r>
            <a:endParaRPr sz="7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7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29.04.22 seisuga on Partneritel liikmeid kokku 57, neist KOV 4, MTÜ 31 ja 22 ettevõtjat</a:t>
            </a:r>
            <a:endParaRPr sz="7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7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Tegevuspiirkond: Rakvere vald, osaliselt Haljala, Vinni ja Viru-Nigula vallad</a:t>
            </a:r>
            <a:endParaRPr sz="7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7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01.01.22 seisuga elas meie tegevuspiirkonnas 16 954 inimest.</a:t>
            </a:r>
            <a:endParaRPr sz="7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66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66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6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6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7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Partneritel liikmeid kokku 54, neist KOV 4, MTÜ 31 ja 19 ettevõtjat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Tegevuspiirkonna elanike arv 01.01.2020 seisuga on 16 951.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PARTNERID:  endised Haljala, Kunda, Rakvere, Sõmeru, Vinni ja Viru-Nigula vallad.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Haldusreformi järgselt on meie tegevuspiirkond kaetud Rakvere valla ja osaliselt Haljala, Vinni ja Viru-Nigula   valdade territooriumiga.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 asutatud 4.mail 2006.a. 28 liikme poolt.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09.03.2020 seisuga on Partneritel liikmeid kokku 54, neist KOV 4, MTÜ 31 ja 19 ettevõtjat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Tegevuspiirkonna elanike arv 01.01.2020 seisuga on 16 951.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PARTNERID:  endised Haljala, Kunda, Rakvere, Sõmeru, Vinni ja Viru-Nigula vallad.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Haldusreformi järgselt on meie tegevuspiirkond kaetud Rakvere valla ja osaliselt Haljala, Vinni ja Viru-Nigula   valdade territooriumiga.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287" y="1181150"/>
            <a:ext cx="4788424" cy="31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424" y="312213"/>
            <a:ext cx="3798502" cy="253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425" y="3024375"/>
            <a:ext cx="3566275" cy="19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 txBox="1"/>
          <p:nvPr/>
        </p:nvSpPr>
        <p:spPr>
          <a:xfrm>
            <a:off x="530275" y="574600"/>
            <a:ext cx="4232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Kohaliku toidu päevad lasteasutustes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>
                <a:solidFill>
                  <a:srgbClr val="38761D"/>
                </a:solidFill>
              </a:rPr>
              <a:t>Täname kuulamast!</a:t>
            </a:r>
            <a:endParaRPr b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accent6"/>
                </a:solidFill>
              </a:rPr>
              <a:t>MEIE EESMÄRGID 2014-2022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body" idx="1"/>
          </p:nvPr>
        </p:nvSpPr>
        <p:spPr>
          <a:xfrm>
            <a:off x="819150" y="1532725"/>
            <a:ext cx="7505700" cy="29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9048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39"/>
              <a:buFont typeface="Times New Roman"/>
              <a:buChar char="-"/>
            </a:pPr>
            <a:r>
              <a:rPr lang="et" sz="1739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kohaliku elu arendamine,</a:t>
            </a:r>
            <a:endParaRPr sz="1739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90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9"/>
              <a:buFont typeface="Times New Roman"/>
              <a:buChar char="-"/>
            </a:pPr>
            <a:r>
              <a:rPr lang="et" sz="1739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tegevuspiirkonna elanike heaolu suurendamine,</a:t>
            </a:r>
            <a:endParaRPr sz="1739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90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9"/>
              <a:buFont typeface="Times New Roman"/>
              <a:buChar char="-"/>
            </a:pPr>
            <a:r>
              <a:rPr lang="et" sz="1739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elukeskkonna parandamine,</a:t>
            </a:r>
            <a:endParaRPr sz="1739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90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9"/>
              <a:buFont typeface="Times New Roman"/>
              <a:buChar char="-"/>
            </a:pPr>
            <a:r>
              <a:rPr lang="et" sz="1739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maaelu säilimisele ja taaselustamisele, tasakaalustatud ning säästvale arengule kaasaaitamine,</a:t>
            </a:r>
            <a:endParaRPr sz="1739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90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9"/>
              <a:buFont typeface="Times New Roman"/>
              <a:buChar char="-"/>
            </a:pPr>
            <a:r>
              <a:rPr lang="et" sz="1739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sotsiaalse sidususe suurendamine, </a:t>
            </a:r>
            <a:endParaRPr sz="1739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90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9"/>
              <a:buFont typeface="Times New Roman"/>
              <a:buChar char="-"/>
            </a:pPr>
            <a:r>
              <a:rPr lang="et" sz="1739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maamajanduse ning tööhõive eelduste arendamine.</a:t>
            </a:r>
            <a:endParaRPr sz="1739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rPr lang="et" sz="1739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Partnerite strateegia 2014-2020 kinnitati 27.10.15 üldkoosolekul ja strateegia 2014-2022 muudatus kinnitati 25.06.21 üldkoosoleku poolt. </a:t>
            </a:r>
            <a:endParaRPr sz="1107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t" sz="1400" b="1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ISIOON: Aastal 2022 on MTÜ Partnerid tegevuspiirkonnas partnerlusel põhinev elamisväärne elukeskkond, konkurentsivõimeline ettevõtlus ja jätkusuutlikud kogukonnad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1"/>
          </p:nvPr>
        </p:nvSpPr>
        <p:spPr>
          <a:xfrm>
            <a:off x="730700" y="1606425"/>
            <a:ext cx="7505700" cy="32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EELARVE KOKKU:     </a:t>
            </a:r>
            <a:r>
              <a:rPr lang="et" sz="2228" b="1">
                <a:solidFill>
                  <a:srgbClr val="FF0000"/>
                </a:solidFill>
              </a:rPr>
              <a:t>4 063 615 </a:t>
            </a: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s.h. Partnerid 20%         781 359 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Projektid  80%      3 125 434 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Taastevahendid      156 823 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4" b="1">
              <a:solidFill>
                <a:srgbClr val="000000"/>
              </a:solidFill>
              <a:highlight>
                <a:srgbClr val="00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VALDKOND  1:</a:t>
            </a: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Elukeskkonna arendamine 56%     </a:t>
            </a:r>
            <a:r>
              <a:rPr lang="et" sz="1974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1 826 054 </a:t>
            </a: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s.h.  M 1.1 Elukeskkonna investeeringud 43%       1 423 427 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M 1.2 Kohaliku kultuuri arendamine 13%           402 627 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4" b="1">
              <a:solidFill>
                <a:srgbClr val="000000"/>
              </a:solidFill>
              <a:highlight>
                <a:srgbClr val="00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VALDKOND 2</a:t>
            </a: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Ettevõtluse arendamine 35%                             </a:t>
            </a:r>
            <a:r>
              <a:rPr lang="et" sz="1974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1 160 874</a:t>
            </a: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s.h. M 2.1 Ettevõtluse investeeringud 33%                                1 083 334 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M 2.2 Ettevõtlikkuse ja konkurentsivõime tõstmine 2%         77 540 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4" b="1">
              <a:solidFill>
                <a:srgbClr val="000000"/>
              </a:solidFill>
              <a:highlight>
                <a:srgbClr val="00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VALDKOND 3</a:t>
            </a: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Koostöö arendamine 5%                                      </a:t>
            </a:r>
            <a:r>
              <a:rPr lang="et" sz="1974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138 505 </a:t>
            </a: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eurot</a:t>
            </a: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74" b="1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VALDKOND 4:</a:t>
            </a:r>
            <a:r>
              <a:rPr lang="et" sz="197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Taastevahendid                                                       </a:t>
            </a:r>
            <a:r>
              <a:rPr lang="et" sz="1974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156 823 </a:t>
            </a:r>
            <a:r>
              <a:rPr lang="et" sz="1974" b="1">
                <a:latin typeface="Arial"/>
                <a:ea typeface="Arial"/>
                <a:cs typeface="Arial"/>
                <a:sym typeface="Arial"/>
              </a:rPr>
              <a:t>eurot</a:t>
            </a:r>
            <a:endParaRPr sz="1974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/>
              <a:t> </a:t>
            </a:r>
            <a:r>
              <a:rPr lang="et" b="1">
                <a:solidFill>
                  <a:schemeClr val="accent6"/>
                </a:solidFill>
              </a:rPr>
              <a:t> L-VIRU TEGEVUSRÜHMADE EELARVED</a:t>
            </a:r>
            <a:endParaRPr b="1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>
                <a:solidFill>
                  <a:schemeClr val="accent6"/>
                </a:solidFill>
              </a:rPr>
              <a:t>                          2015-2022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100" b="1"/>
              <a:t>   </a:t>
            </a:r>
            <a:r>
              <a:rPr lang="et" sz="3825" b="1"/>
              <a:t>   </a:t>
            </a:r>
            <a:r>
              <a:rPr lang="et" sz="4225" b="1"/>
              <a:t>  </a:t>
            </a:r>
            <a:r>
              <a:rPr lang="et" sz="4225" b="1">
                <a:solidFill>
                  <a:srgbClr val="0000FF"/>
                </a:solidFill>
              </a:rPr>
              <a:t>TR                                    EELARVE                          EL.ARV                      EELARVE                             PROJEKTID                           TOETUS</a:t>
            </a:r>
            <a:endParaRPr sz="4225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4225" b="1">
                <a:solidFill>
                  <a:srgbClr val="0000FF"/>
                </a:solidFill>
              </a:rPr>
              <a:t>                                                                                           01.01.15</a:t>
            </a:r>
            <a:endParaRPr sz="4225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5992" b="1"/>
              <a:t>ARENDUSKODA</a:t>
            </a:r>
            <a:r>
              <a:rPr lang="et" sz="5446" b="1"/>
              <a:t>    </a:t>
            </a:r>
            <a:r>
              <a:rPr lang="et" sz="6130" b="1"/>
              <a:t> </a:t>
            </a:r>
            <a:r>
              <a:rPr lang="et" sz="5830" b="1">
                <a:solidFill>
                  <a:srgbClr val="000000"/>
                </a:solidFill>
              </a:rPr>
              <a:t>3 685 160            14 320             2 253 252                   90                         1 665 930</a:t>
            </a:r>
            <a:endParaRPr sz="613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5781" b="1"/>
              <a:t>PAIK                          </a:t>
            </a:r>
            <a:r>
              <a:rPr lang="et" sz="5481" b="1">
                <a:solidFill>
                  <a:srgbClr val="000000"/>
                </a:solidFill>
              </a:rPr>
              <a:t>2 945 067               11 089              2 945 067                    159                          2 075 195</a:t>
            </a:r>
            <a:endParaRPr sz="5781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5781" b="1"/>
              <a:t>PARTNERID              </a:t>
            </a:r>
            <a:r>
              <a:rPr lang="et" sz="5481" b="1">
                <a:solidFill>
                  <a:srgbClr val="000000"/>
                </a:solidFill>
              </a:rPr>
              <a:t>3 282 257               17 475              3 282 257                    181                          2 361 465</a:t>
            </a:r>
            <a:endParaRPr sz="5481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5781" b="1"/>
              <a:t>VIKO                          </a:t>
            </a:r>
            <a:r>
              <a:rPr lang="et" sz="5481" b="1">
                <a:solidFill>
                  <a:srgbClr val="000000"/>
                </a:solidFill>
              </a:rPr>
              <a:t>2 599 023                 2 495                 844 882                      47                             711 909</a:t>
            </a:r>
            <a:endParaRPr sz="5481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825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>
            <a:spLocks noGrp="1"/>
          </p:cNvSpPr>
          <p:nvPr>
            <p:ph type="title"/>
          </p:nvPr>
        </p:nvSpPr>
        <p:spPr>
          <a:xfrm>
            <a:off x="417050" y="293475"/>
            <a:ext cx="8371800" cy="44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EELARVE KOKKU: </a:t>
            </a: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3 125 434  eurot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Määratud projektitoetusi  17.04.22 seisuga </a:t>
            </a: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- 2 358 431  eurot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Projektitoetuste eelarve jääk seisuga 17.04.22  - 767 003  eurot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2022.a. eelarve   - 763 600 eurot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Väljamakstud projektitoetusi seisuga 17.04.22.a.</a:t>
            </a:r>
            <a:endParaRPr sz="1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1.1 -        1 037 926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1.2 -           310 954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2.1 -           701 012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2.2 -             39 999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3    -             85 685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KOKKU:     2 175 576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%                      69, 61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Partnerid -    552 000  -  70,65%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KOKKU:      2 727 576 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%                    83,10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231700" y="293475"/>
            <a:ext cx="8541600" cy="101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36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Esitatud taotlused    2015-2021</a:t>
            </a:r>
            <a:endParaRPr sz="1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 txBox="1"/>
          <p:nvPr/>
        </p:nvSpPr>
        <p:spPr>
          <a:xfrm>
            <a:off x="231600" y="1374700"/>
            <a:ext cx="8541600" cy="29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1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KOV           Kokku 	Partnerid   PRIA   %        Loobus        Rahastatud 	Määratud toetus</a:t>
            </a:r>
            <a:endParaRPr sz="1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Haljala         34            18  	   17    </a:t>
            </a:r>
            <a:r>
              <a:rPr lang="e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            1                  16               239 944,81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Rakvere     109            61        61    </a:t>
            </a:r>
            <a:r>
              <a:rPr lang="e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56</a:t>
            </a: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   	    3            	 58       	    724 279,43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Viru-Nigula  64            48       48     </a:t>
            </a:r>
            <a:r>
              <a:rPr lang="e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75</a:t>
            </a: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   	    1            	 47       	    700 923,48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Vinni             79            50        49    </a:t>
            </a:r>
            <a:r>
              <a:rPr lang="e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62</a:t>
            </a: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   	    2            	 47       	    525 095,36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Partnerid      13            13       13   </a:t>
            </a:r>
            <a:r>
              <a:rPr lang="e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  	    0           	 13       	    171 221,74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KOKKU:       299          190     188     </a:t>
            </a:r>
            <a:r>
              <a:rPr lang="et" sz="2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63</a:t>
            </a:r>
            <a:r>
              <a:rPr lang="et" sz="2000" b="1">
                <a:latin typeface="Calibri"/>
                <a:ea typeface="Calibri"/>
                <a:cs typeface="Calibri"/>
                <a:sym typeface="Calibri"/>
              </a:rPr>
              <a:t>   	    7          	181   	 2 361 464,82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title"/>
          </p:nvPr>
        </p:nvSpPr>
        <p:spPr>
          <a:xfrm>
            <a:off x="185350" y="92700"/>
            <a:ext cx="8687400" cy="13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3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Toetus 1 euro kohta  2015-2021 </a:t>
            </a:r>
            <a:endParaRPr sz="2100"/>
          </a:p>
        </p:txBody>
      </p:sp>
      <p:sp>
        <p:nvSpPr>
          <p:cNvPr id="172" name="Google Shape;172;p20"/>
          <p:cNvSpPr txBox="1"/>
          <p:nvPr/>
        </p:nvSpPr>
        <p:spPr>
          <a:xfrm>
            <a:off x="185350" y="1436400"/>
            <a:ext cx="85569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6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KOV 	       Liikmemaks     Määratud toetus   1 euro tootlikkus</a:t>
            </a:r>
            <a:endParaRPr sz="26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800" b="1">
                <a:latin typeface="Calibri"/>
                <a:ea typeface="Calibri"/>
                <a:cs typeface="Calibri"/>
                <a:sym typeface="Calibri"/>
              </a:rPr>
              <a:t>HALJALA</a:t>
            </a:r>
            <a:r>
              <a:rPr lang="et" sz="2800">
                <a:latin typeface="Calibri"/>
                <a:ea typeface="Calibri"/>
                <a:cs typeface="Calibri"/>
                <a:sym typeface="Calibri"/>
              </a:rPr>
              <a:t>            12 470           239 944,81                19,24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800" b="1">
                <a:latin typeface="Calibri"/>
                <a:ea typeface="Calibri"/>
                <a:cs typeface="Calibri"/>
                <a:sym typeface="Calibri"/>
              </a:rPr>
              <a:t>RAKVERE</a:t>
            </a:r>
            <a:r>
              <a:rPr lang="et" sz="2800">
                <a:latin typeface="Calibri"/>
                <a:ea typeface="Calibri"/>
                <a:cs typeface="Calibri"/>
                <a:sym typeface="Calibri"/>
              </a:rPr>
              <a:t>           16 533           724 279,43                43,81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" sz="2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VINNI </a:t>
            </a:r>
            <a:r>
              <a:rPr lang="et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t" sz="2800">
                <a:latin typeface="Calibri"/>
                <a:ea typeface="Calibri"/>
                <a:cs typeface="Calibri"/>
                <a:sym typeface="Calibri"/>
              </a:rPr>
              <a:t>               12 437            525 095,36                42,22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800" b="1">
                <a:latin typeface="Calibri"/>
                <a:ea typeface="Calibri"/>
                <a:cs typeface="Calibri"/>
                <a:sym typeface="Calibri"/>
              </a:rPr>
              <a:t>VIRU-NIGULA </a:t>
            </a:r>
            <a:r>
              <a:rPr lang="et" sz="2800">
                <a:latin typeface="Calibri"/>
                <a:ea typeface="Calibri"/>
                <a:cs typeface="Calibri"/>
                <a:sym typeface="Calibri"/>
              </a:rPr>
              <a:t>  16 684            700 923,48                42,01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25" y="925000"/>
            <a:ext cx="4341576" cy="284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1"/>
          <p:cNvSpPr txBox="1"/>
          <p:nvPr/>
        </p:nvSpPr>
        <p:spPr>
          <a:xfrm>
            <a:off x="5353700" y="327952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4947300" y="1681800"/>
            <a:ext cx="374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784850" y="280300"/>
            <a:ext cx="334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300" b="1" dirty="0">
                <a:solidFill>
                  <a:srgbClr val="38761D"/>
                </a:solidFill>
              </a:rPr>
              <a:t>Erivajadusega inimeste rehabilitatsioonikeskus - MTÜ Johanna</a:t>
            </a:r>
            <a:endParaRPr sz="1500" b="1" dirty="0">
              <a:solidFill>
                <a:srgbClr val="38761D"/>
              </a:solidFill>
            </a:endParaRPr>
          </a:p>
        </p:txBody>
      </p:sp>
      <p:pic>
        <p:nvPicPr>
          <p:cNvPr id="181" name="Google Shape;18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825" y="2690875"/>
            <a:ext cx="4113874" cy="235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Microsoft Office PowerPoint</Application>
  <PresentationFormat>Ekraaniseanss (16:9)</PresentationFormat>
  <Paragraphs>123</Paragraphs>
  <Slides>21</Slides>
  <Notes>21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21</vt:i4>
      </vt:variant>
    </vt:vector>
  </HeadingPairs>
  <TitlesOfParts>
    <vt:vector size="26" baseType="lpstr">
      <vt:lpstr>Calibri</vt:lpstr>
      <vt:lpstr>Arial</vt:lpstr>
      <vt:lpstr>Nunito</vt:lpstr>
      <vt:lpstr>Times New Roman</vt:lpstr>
      <vt:lpstr>Shift</vt:lpstr>
      <vt:lpstr>PowerPointi esitlus</vt:lpstr>
      <vt:lpstr>                KES ME OLEME?</vt:lpstr>
      <vt:lpstr>MEIE EESMÄRGID 2014-2022</vt:lpstr>
      <vt:lpstr>VISIOON: Aastal 2022 on MTÜ Partnerid tegevuspiirkonnas partnerlusel põhinev elamisväärne elukeskkond, konkurentsivõimeline ettevõtlus ja jätkusuutlikud kogukonnad</vt:lpstr>
      <vt:lpstr>  L-VIRU TEGEVUSRÜHMADE EELARVED                           2015-2022</vt:lpstr>
      <vt:lpstr>EELARVE KOKKU:             3 125 434  eurot  Määratud projektitoetusi  17.04.22 seisuga  - 2 358 431  eurot  Projektitoetuste eelarve jääk seisuga 17.04.22  - 767 003  eurot  2022.a. eelarve   - 763 600 eurot  Väljamakstud projektitoetusi seisuga 17.04.22.a. m 1.1 -        1 037 926 m 1.2 -           310 954 m 2.1 -           701 012 m 2.2 -             39 999 m 3    -             85 685 KOKKU:     2 175 576 %                      69, 61 Partnerid -    552 000  -  70,65%          KOKKU:      2 727 576           %                    83,10</vt:lpstr>
      <vt:lpstr>  Esitatud taotlused    2015-2021 </vt:lpstr>
      <vt:lpstr>Toetus 1 euro kohta  2015-2021 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Täname kuulamast!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Dell</dc:creator>
  <cp:lastModifiedBy>Kristel Pikk</cp:lastModifiedBy>
  <cp:revision>1</cp:revision>
  <dcterms:modified xsi:type="dcterms:W3CDTF">2022-04-29T07:11:42Z</dcterms:modified>
</cp:coreProperties>
</file>